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</p:sldIdLst>
  <p:sldSz cy="5143500" cx="9144000"/>
  <p:notesSz cx="6858000" cy="9144000"/>
  <p:embeddedFontLst>
    <p:embeddedFont>
      <p:font typeface="Helvetica Neue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HelveticaNeue-regular.fntdata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4" Type="http://schemas.openxmlformats.org/officeDocument/2006/relationships/font" Target="fonts/HelveticaNeue-boldItalic.fntdata"/><Relationship Id="rId123" Type="http://schemas.openxmlformats.org/officeDocument/2006/relationships/font" Target="fonts/HelveticaNeue-italic.fntdata"/><Relationship Id="rId122" Type="http://schemas.openxmlformats.org/officeDocument/2006/relationships/font" Target="fonts/HelveticaNeue-bold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Shape 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6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6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6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7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7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7.jpg"/><Relationship Id="rId4" Type="http://schemas.openxmlformats.org/officeDocument/2006/relationships/hyperlink" Target="http://spockframework.github.io/spock/docs/1.0/index.html" TargetMode="External"/><Relationship Id="rId5" Type="http://schemas.openxmlformats.org/officeDocument/2006/relationships/hyperlink" Target="http://meetspock.appspot.com/" TargetMode="External"/><Relationship Id="rId6" Type="http://schemas.openxmlformats.org/officeDocument/2006/relationships/hyperlink" Target="https://github.com/spockframework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Relationship Id="rId4" Type="http://schemas.openxmlformats.org/officeDocument/2006/relationships/hyperlink" Target="https://twitter.com/yermilov17" TargetMode="External"/><Relationship Id="rId5" Type="http://schemas.openxmlformats.org/officeDocument/2006/relationships/hyperlink" Target="https://www.facebook.com/yaroslav.yermilov" TargetMode="External"/><Relationship Id="rId6" Type="http://schemas.openxmlformats.org/officeDocument/2006/relationships/hyperlink" Target="https://ua.linkedin.com/pub/yaroslav-yermilov/58/682/50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hyperlink" Target="https://github.com/yermilov/spock-tal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122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Relationship Id="rId4" Type="http://schemas.openxmlformats.org/officeDocument/2006/relationships/image" Target="../media/image169.png"/><Relationship Id="rId5" Type="http://schemas.openxmlformats.org/officeDocument/2006/relationships/image" Target="../media/image02.png"/><Relationship Id="rId6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Relationship Id="rId8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80.png"/><Relationship Id="rId7" Type="http://schemas.openxmlformats.org/officeDocument/2006/relationships/image" Target="../media/image64.png"/><Relationship Id="rId8" Type="http://schemas.openxmlformats.org/officeDocument/2006/relationships/image" Target="../media/image9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Relationship Id="rId4" Type="http://schemas.openxmlformats.org/officeDocument/2006/relationships/image" Target="../media/image8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Relationship Id="rId7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Relationship Id="rId4" Type="http://schemas.openxmlformats.org/officeDocument/2006/relationships/image" Target="../media/image8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5.png"/><Relationship Id="rId4" Type="http://schemas.openxmlformats.org/officeDocument/2006/relationships/image" Target="../media/image107.png"/><Relationship Id="rId5" Type="http://schemas.openxmlformats.org/officeDocument/2006/relationships/image" Target="../media/image106.png"/><Relationship Id="rId6" Type="http://schemas.openxmlformats.org/officeDocument/2006/relationships/image" Target="../media/image10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Relationship Id="rId5" Type="http://schemas.openxmlformats.org/officeDocument/2006/relationships/image" Target="../media/image111.png"/><Relationship Id="rId6" Type="http://schemas.openxmlformats.org/officeDocument/2006/relationships/image" Target="../media/image11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6.png"/><Relationship Id="rId6" Type="http://schemas.openxmlformats.org/officeDocument/2006/relationships/image" Target="../media/image11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8.png"/><Relationship Id="rId4" Type="http://schemas.openxmlformats.org/officeDocument/2006/relationships/image" Target="../media/image123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2187149" y="2717675"/>
            <a:ext cx="67488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Mr. Spock would possibly say about modern unit testing: pragmatic and emotional overview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5?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73" y="1111375"/>
            <a:ext cx="3460374" cy="38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009" y="703375"/>
            <a:ext cx="2429547" cy="38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Shape 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76"/>
            <a:ext cx="9143999" cy="3922947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>
            <p:ph type="title"/>
          </p:nvPr>
        </p:nvSpPr>
        <p:spPr>
          <a:xfrm>
            <a:off x="390475" y="4463025"/>
            <a:ext cx="8520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reports readable for everyone</a:t>
            </a:r>
          </a:p>
        </p:txBody>
      </p:sp>
    </p:spTree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4025"/>
            <a:ext cx="9144001" cy="39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 built-in features</a:t>
            </a:r>
          </a:p>
        </p:txBody>
      </p:sp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32"/>
            <a:ext cx="9144002" cy="38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</a:p>
        </p:txBody>
      </p:sp>
    </p:spTree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Shape 8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Shape 865"/>
          <p:cNvSpPr txBox="1"/>
          <p:nvPr>
            <p:ph type="title"/>
          </p:nvPr>
        </p:nvSpPr>
        <p:spPr>
          <a:xfrm>
            <a:off x="311700" y="445025"/>
            <a:ext cx="47079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unit, integration and functional tests</a:t>
            </a:r>
          </a:p>
        </p:txBody>
      </p:sp>
    </p:spTree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13"/>
            <a:ext cx="9144000" cy="48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Shape 87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Behaves as one more JUnit runner</a:t>
            </a:r>
          </a:p>
        </p:txBody>
      </p:sp>
    </p:spTree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Shape 8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for both Groovy and Java</a:t>
            </a:r>
          </a:p>
        </p:txBody>
      </p:sp>
    </p:spTree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Shape 8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Shape 883"/>
          <p:cNvSpPr txBox="1"/>
          <p:nvPr>
            <p:ph type="title"/>
          </p:nvPr>
        </p:nvSpPr>
        <p:spPr>
          <a:xfrm>
            <a:off x="311700" y="4159150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not use Spock?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Shape 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Shape 889"/>
          <p:cNvSpPr txBox="1"/>
          <p:nvPr>
            <p:ph type="title"/>
          </p:nvPr>
        </p:nvSpPr>
        <p:spPr>
          <a:xfrm>
            <a:off x="311700" y="445025"/>
            <a:ext cx="8520600" cy="10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JUnit/TestNG has 90% similar/imitable features</a:t>
            </a:r>
          </a:p>
        </p:txBody>
      </p:sp>
    </p:spTree>
  </p:cSld>
  <p:clrMapOvr>
    <a:masterClrMapping/>
  </p:clrMapOvr>
  <p:transition spd="slow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Shape 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750"/>
            <a:ext cx="91440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776925"/>
            <a:ext cx="5118025" cy="43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/>
          <p:nvPr>
            <p:ph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lost its lead developer</a:t>
            </a:r>
          </a:p>
        </p:txBody>
      </p:sp>
      <p:pic>
        <p:nvPicPr>
          <p:cNvPr id="897" name="Shape 8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99" y="1177900"/>
            <a:ext cx="4273000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Shape 9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8" y="0"/>
            <a:ext cx="69127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can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1505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 3?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0" y="0"/>
            <a:ext cx="3850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Shape 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Shape 909"/>
          <p:cNvSpPr txBox="1"/>
          <p:nvPr/>
        </p:nvSpPr>
        <p:spPr>
          <a:xfrm>
            <a:off x="-129925" y="3151400"/>
            <a:ext cx="3038699" cy="18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 is ready to make one step forward</a:t>
            </a:r>
          </a:p>
        </p:txBody>
      </p:sp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Shape 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014"/>
            <a:ext cx="9143999" cy="3891471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about to start new project</a:t>
            </a:r>
          </a:p>
        </p:txBody>
      </p:sp>
    </p:spTree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45" y="0"/>
            <a:ext cx="7666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cover legacy project with unit tests</a:t>
            </a:r>
          </a:p>
        </p:txBody>
      </p:sp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Shape 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3342"/>
            <a:ext cx="9144001" cy="39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introduce functional testing in your project</a:t>
            </a:r>
          </a:p>
        </p:txBody>
      </p:sp>
    </p:spTree>
  </p:cSld>
  <p:clrMapOvr>
    <a:masterClrMapping/>
  </p:clrMapOvr>
  <p:transition spd="slow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Shape 932"/>
          <p:cNvPicPr preferRelativeResize="0"/>
          <p:nvPr/>
        </p:nvPicPr>
        <p:blipFill rotWithShape="1">
          <a:blip r:embed="rId3">
            <a:alphaModFix/>
          </a:blip>
          <a:srcRect b="3379" l="0" r="0" t="2209"/>
          <a:stretch/>
        </p:blipFill>
        <p:spPr>
          <a:xfrm>
            <a:off x="0" y="0"/>
            <a:ext cx="9143999" cy="58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Shape 9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391950" y="1627350"/>
            <a:ext cx="8520600" cy="34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http://spockframework.github.io/spock/docs/1.0/index.html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http://meetspock.appspot.com/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6"/>
              </a:rPr>
              <a:t>https://github.com/spockframework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Just use it in your projects and enjoy!</a:t>
            </a:r>
          </a:p>
        </p:txBody>
      </p:sp>
    </p:spTree>
  </p:cSld>
  <p:clrMapOvr>
    <a:masterClrMapping/>
  </p:clrMapOvr>
  <p:transition spd="slow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Shape 939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0" y="0"/>
            <a:ext cx="9144000" cy="58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Shape 940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Shape 159"/>
          <p:cNvGrpSpPr/>
          <p:nvPr/>
        </p:nvGrpSpPr>
        <p:grpSpPr>
          <a:xfrm>
            <a:off x="0" y="0"/>
            <a:ext cx="9143997" cy="5143498"/>
            <a:chOff x="0" y="0"/>
            <a:chExt cx="9143997" cy="5143498"/>
          </a:xfrm>
        </p:grpSpPr>
        <p:pic>
          <p:nvPicPr>
            <p:cNvPr id="160" name="Shape 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597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 rotWithShape="1">
            <a:blip r:embed="rId3">
              <a:alphaModFix/>
            </a:blip>
            <a:srcRect b="0" l="0" r="73586" t="0"/>
            <a:stretch/>
          </p:blipFill>
          <p:spPr>
            <a:xfrm>
              <a:off x="0" y="0"/>
              <a:ext cx="2173777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TestNG?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testing framework on steroids?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1258525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Hamcrest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AssertJ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Truth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3096450"/>
            <a:ext cx="5320200" cy="14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PowerMock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JMockit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Spock?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6621675" y="1084600"/>
            <a:ext cx="2347800" cy="344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Cucumber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J8Spec</a:t>
            </a:r>
            <a:b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JGiven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311700" y="338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Something odd?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-46824"/>
            <a:ext cx="9144000" cy="5230425"/>
            <a:chOff x="0" y="-46825"/>
            <a:chExt cx="9144000" cy="5143500"/>
          </a:xfrm>
        </p:grpSpPr>
        <p:pic>
          <p:nvPicPr>
            <p:cNvPr id="189" name="Shape 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-46825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/>
            <p:cNvPicPr preferRelativeResize="0"/>
            <p:nvPr/>
          </p:nvPicPr>
          <p:blipFill rotWithShape="1">
            <a:blip r:embed="rId3">
              <a:alphaModFix/>
            </a:blip>
            <a:srcRect b="0" l="0" r="68952" t="0"/>
            <a:stretch/>
          </p:blipFill>
          <p:spPr>
            <a:xfrm>
              <a:off x="0" y="-46825"/>
              <a:ext cx="2555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Nothing?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9" y="0"/>
            <a:ext cx="769208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flipH="1" rot="10800000">
            <a:off x="1812600" y="1224100"/>
            <a:ext cx="454800" cy="6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1424675" y="3966325"/>
            <a:ext cx="842700" cy="1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1725600" y="4491850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>
            <a:off x="1417975" y="2232525"/>
            <a:ext cx="849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1264125" y="3803025"/>
            <a:ext cx="1003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37475" y="3943150"/>
            <a:ext cx="3480600" cy="9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Automated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is a great concept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title"/>
          </p:nvPr>
        </p:nvSpPr>
        <p:spPr>
          <a:xfrm>
            <a:off x="3324225" y="3769225"/>
            <a:ext cx="5214000" cy="9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have you ever felt like it’s frozen for the last years?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6" name="Shape 86"/>
            <p:cNvPicPr preferRelativeResize="0"/>
            <p:nvPr/>
          </p:nvPicPr>
          <p:blipFill rotWithShape="1">
            <a:blip r:embed="rId3">
              <a:alphaModFix/>
            </a:blip>
            <a:srcRect b="0" l="0" r="17177" t="0"/>
            <a:stretch/>
          </p:blipFill>
          <p:spPr>
            <a:xfrm>
              <a:off x="2721773" y="0"/>
              <a:ext cx="64222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79235" t="0"/>
            <a:stretch/>
          </p:blipFill>
          <p:spPr>
            <a:xfrm>
              <a:off x="0" y="0"/>
              <a:ext cx="40800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936425"/>
            <a:ext cx="5000700" cy="39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Yaroslav Yermilov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Senior Software Engineer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EPAM 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Work on Big Data project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But responsible for test automation for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the last 2 years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Out of office is a big Groovy ecosystem fan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So the topic choice is obvious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https://twitter.com/yermilov17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https://www.facebook.com/yaroslav.yermilov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https://ua.linkedin.com/pub/yaroslav-yermilov/58/682/506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" y="1017725"/>
            <a:ext cx="7738176" cy="4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QUIZ: How many test framework releases we had since 2013?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-5951" r="20925" t="0"/>
          <a:stretch/>
        </p:blipFill>
        <p:spPr>
          <a:xfrm>
            <a:off x="-688175" y="0"/>
            <a:ext cx="9832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why don’t try Spock?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84"/>
            <a:ext cx="9143999" cy="488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311700" y="392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the next generation testing framework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224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Spock is Enterprise ready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40" y="0"/>
            <a:ext cx="4051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9871" l="0" r="0" t="9476"/>
          <a:stretch/>
        </p:blipFill>
        <p:spPr>
          <a:xfrm>
            <a:off x="0" y="0"/>
            <a:ext cx="9144000" cy="52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title"/>
          </p:nvPr>
        </p:nvSpPr>
        <p:spPr>
          <a:xfrm>
            <a:off x="4759575" y="311225"/>
            <a:ext cx="3774900" cy="839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Let’s go!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4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https://github.com/yermilov/spock-talk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6296"/>
            <a:ext cx="9144000" cy="611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236975" y="4181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99" y="1017724"/>
            <a:ext cx="7349825" cy="3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56" name="Shape 256"/>
          <p:cNvSpPr/>
          <p:nvPr/>
        </p:nvSpPr>
        <p:spPr>
          <a:xfrm>
            <a:off x="1697450" y="3884600"/>
            <a:ext cx="44829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8071">
            <a:off x="946323" y="1986347"/>
            <a:ext cx="7251375" cy="1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1110300" y="1063475"/>
            <a:ext cx="923100" cy="47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" y="1017725"/>
            <a:ext cx="8188674" cy="3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628700" y="984300"/>
            <a:ext cx="936300" cy="46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289450" y="3938125"/>
            <a:ext cx="4957500" cy="41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3199">
            <a:off x="1129625" y="2006225"/>
            <a:ext cx="6524624" cy="1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017724"/>
            <a:ext cx="8143549" cy="37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74" name="Shape 274"/>
          <p:cNvSpPr/>
          <p:nvPr/>
        </p:nvSpPr>
        <p:spPr>
          <a:xfrm>
            <a:off x="581900" y="1017725"/>
            <a:ext cx="9564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242625" y="3904700"/>
            <a:ext cx="4897500" cy="4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9968">
            <a:off x="152400" y="2078413"/>
            <a:ext cx="9144000" cy="129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 rot="2423236">
            <a:off x="3993142" y="4530224"/>
            <a:ext cx="749131" cy="314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163" y="1017725"/>
            <a:ext cx="486766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2568400" y="1519350"/>
            <a:ext cx="5217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922875" y="4539950"/>
            <a:ext cx="27423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874625" y="20061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874625" y="273380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922875" y="424397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About Spock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967" l="9779" r="910" t="19804"/>
          <a:stretch/>
        </p:blipFill>
        <p:spPr>
          <a:xfrm>
            <a:off x="489125" y="1092550"/>
            <a:ext cx="8165749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3" y="987198"/>
            <a:ext cx="545705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4073350" y="987200"/>
            <a:ext cx="22407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708875" y="4566850"/>
            <a:ext cx="3090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708875" y="1812225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708875" y="2642287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708875" y="4266850"/>
            <a:ext cx="964500" cy="30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I: Every journey starts somewhere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98" y="1017723"/>
            <a:ext cx="558579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2474775" y="4513350"/>
            <a:ext cx="1819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312" name="Shape 3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75" y="0"/>
              <a:ext cx="82486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314"/>
            <p:cNvPicPr preferRelativeResize="0"/>
            <p:nvPr/>
          </p:nvPicPr>
          <p:blipFill rotWithShape="1">
            <a:blip r:embed="rId3">
              <a:alphaModFix/>
            </a:blip>
            <a:srcRect b="0" l="0" r="79013" t="0"/>
            <a:stretch/>
          </p:blipFill>
          <p:spPr>
            <a:xfrm>
              <a:off x="7412900" y="0"/>
              <a:ext cx="173109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1992300" cy="11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Assertions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70934" l="0" r="0" t="0"/>
          <a:stretch/>
        </p:blipFill>
        <p:spPr>
          <a:xfrm>
            <a:off x="311700" y="1567566"/>
            <a:ext cx="5172075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 b="36676" l="0" r="31309" t="37582"/>
          <a:stretch/>
        </p:blipFill>
        <p:spPr>
          <a:xfrm>
            <a:off x="5388525" y="1477200"/>
            <a:ext cx="3552824" cy="9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37" y="2622362"/>
            <a:ext cx="49815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62" y="2411362"/>
            <a:ext cx="35528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1855">
            <a:off x="346539" y="2416490"/>
            <a:ext cx="5102392" cy="61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625"/>
            <a:ext cx="403771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24" y="1511500"/>
            <a:ext cx="4010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00"/>
            <a:ext cx="3487399" cy="10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6">
            <a:alphaModFix/>
          </a:blip>
          <a:srcRect b="0" l="0" r="49181" t="0"/>
          <a:stretch/>
        </p:blipFill>
        <p:spPr>
          <a:xfrm>
            <a:off x="4349425" y="2505550"/>
            <a:ext cx="464667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2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97" y="2078597"/>
            <a:ext cx="4076000" cy="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8" y="3085575"/>
            <a:ext cx="4169624" cy="95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Shape 343"/>
          <p:cNvGrpSpPr/>
          <p:nvPr/>
        </p:nvGrpSpPr>
        <p:grpSpPr>
          <a:xfrm>
            <a:off x="4825800" y="3096075"/>
            <a:ext cx="4318199" cy="933999"/>
            <a:chOff x="4784925" y="2165950"/>
            <a:chExt cx="4318199" cy="933999"/>
          </a:xfrm>
        </p:grpSpPr>
        <p:pic>
          <p:nvPicPr>
            <p:cNvPr id="344" name="Shape 344"/>
            <p:cNvPicPr preferRelativeResize="0"/>
            <p:nvPr/>
          </p:nvPicPr>
          <p:blipFill rotWithShape="1">
            <a:blip r:embed="rId5">
              <a:alphaModFix/>
            </a:blip>
            <a:srcRect b="0" l="0" r="57501" t="0"/>
            <a:stretch/>
          </p:blipFill>
          <p:spPr>
            <a:xfrm>
              <a:off x="4784924" y="2165950"/>
              <a:ext cx="3886051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Shape 345"/>
            <p:cNvPicPr preferRelativeResize="0"/>
            <p:nvPr/>
          </p:nvPicPr>
          <p:blipFill rotWithShape="1">
            <a:blip r:embed="rId5">
              <a:alphaModFix/>
            </a:blip>
            <a:srcRect b="0" l="42661" r="11153" t="0"/>
            <a:stretch/>
          </p:blipFill>
          <p:spPr>
            <a:xfrm>
              <a:off x="4879900" y="2424200"/>
              <a:ext cx="4223224" cy="36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Shape 346"/>
            <p:cNvPicPr preferRelativeResize="0"/>
            <p:nvPr/>
          </p:nvPicPr>
          <p:blipFill rotWithShape="1">
            <a:blip r:embed="rId5">
              <a:alphaModFix/>
            </a:blip>
            <a:srcRect b="0" l="89293" r="0" t="0"/>
            <a:stretch/>
          </p:blipFill>
          <p:spPr>
            <a:xfrm>
              <a:off x="4879899" y="2732550"/>
              <a:ext cx="979050" cy="367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374" y="1912101"/>
            <a:ext cx="4141400" cy="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0" y="1897575"/>
            <a:ext cx="4318200" cy="27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72769"/>
          <a:stretch/>
        </p:blipFill>
        <p:spPr>
          <a:xfrm>
            <a:off x="2070850" y="1325065"/>
            <a:ext cx="5172075" cy="9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2137525" y="2268250"/>
            <a:ext cx="5038725" cy="25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8204">
            <a:off x="0" y="2340972"/>
            <a:ext cx="9144002" cy="46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111"/>
            <a:ext cx="9144000" cy="1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II: Assertions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24" y="1017724"/>
            <a:ext cx="6185949" cy="4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74813">
            <a:off x="1460337" y="1984340"/>
            <a:ext cx="5974475" cy="1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4218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Idiomatic Spock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98" y="0"/>
            <a:ext cx="3521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1" y="2936271"/>
            <a:ext cx="1757425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146" y="2936274"/>
            <a:ext cx="1825053" cy="2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155087"/>
            <a:ext cx="4076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01" y="0"/>
            <a:ext cx="46335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>
            <a:off x="3330875" y="47875"/>
            <a:ext cx="2501700" cy="11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630425" y="1544225"/>
            <a:ext cx="16467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630425" y="2064950"/>
            <a:ext cx="4014600" cy="24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3941900" y="2306450"/>
            <a:ext cx="1335300" cy="16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941900" y="2503525"/>
            <a:ext cx="2191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941900" y="3023775"/>
            <a:ext cx="38838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3913700" y="3590875"/>
            <a:ext cx="18585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3974075" y="4157975"/>
            <a:ext cx="23400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974075" y="4678225"/>
            <a:ext cx="2433600" cy="1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91" y="0"/>
            <a:ext cx="5292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2938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Episode III: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Idiomatic Spock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0" y="4294075"/>
            <a:ext cx="3851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github.com/renatoathaydes/spock-reports</a:t>
            </a: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type="title"/>
          </p:nvPr>
        </p:nvSpPr>
        <p:spPr>
          <a:xfrm>
            <a:off x="5230100" y="1019050"/>
            <a:ext cx="3199800" cy="10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Setup/Teardown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019412"/>
            <a:ext cx="4010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-121955">
            <a:off x="3301903" y="1561662"/>
            <a:ext cx="1099591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75" y="2565000"/>
            <a:ext cx="31432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2249700" y="2743175"/>
            <a:ext cx="690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7">
            <a:alphaModFix/>
          </a:blip>
          <a:srcRect b="0" l="0" r="22516" t="0"/>
          <a:stretch/>
        </p:blipFill>
        <p:spPr>
          <a:xfrm>
            <a:off x="4485422" y="934975"/>
            <a:ext cx="434687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688675" y="1017725"/>
            <a:ext cx="7893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5861">
            <a:off x="2224087" y="1714499"/>
            <a:ext cx="46958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425"/>
            <a:ext cx="31432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747887"/>
            <a:ext cx="40481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0" y="2586962"/>
            <a:ext cx="4324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Shape 432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067050"/>
            <a:ext cx="37147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712" y="880950"/>
            <a:ext cx="45243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 rot="-753441">
            <a:off x="3298019" y="1529604"/>
            <a:ext cx="1175622" cy="2812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503225" y="937475"/>
            <a:ext cx="13026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33750" y="1464425"/>
            <a:ext cx="12240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97425" y="3747900"/>
            <a:ext cx="1108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2172675" y="2629475"/>
            <a:ext cx="12519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3" name="Shape 4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55735">
            <a:off x="1214437" y="1676400"/>
            <a:ext cx="6715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62"/>
            <a:ext cx="31813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3067050"/>
            <a:ext cx="39052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969487"/>
            <a:ext cx="3514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087" y="2497325"/>
            <a:ext cx="2543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969500"/>
            <a:ext cx="4486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 rot="-121890">
            <a:off x="3519412" y="1484115"/>
            <a:ext cx="837826" cy="2812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4503225" y="917400"/>
            <a:ext cx="1115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133750" y="1017725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187275" y="1545050"/>
            <a:ext cx="1017600" cy="2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86950" y="3831750"/>
            <a:ext cx="9678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244450" y="2604175"/>
            <a:ext cx="10176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75924">
            <a:off x="1652587" y="1695449"/>
            <a:ext cx="5838824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 rot="4321736">
            <a:off x="6236906" y="2535726"/>
            <a:ext cx="1370987" cy="281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 rot="8996838">
            <a:off x="1218718" y="3400818"/>
            <a:ext cx="838065" cy="281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 rot="-8887900">
            <a:off x="4444008" y="3670833"/>
            <a:ext cx="837549" cy="28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2" y="926700"/>
            <a:ext cx="2981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4225"/>
            <a:ext cx="4076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5">
            <a:alphaModFix/>
          </a:blip>
          <a:srcRect b="0" l="0" r="26648" t="0"/>
          <a:stretch/>
        </p:blipFill>
        <p:spPr>
          <a:xfrm>
            <a:off x="2239400" y="2477450"/>
            <a:ext cx="2962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62" y="3314700"/>
            <a:ext cx="3324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12" y="1037375"/>
            <a:ext cx="4467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rot="-687837">
            <a:off x="3298535" y="1532105"/>
            <a:ext cx="1181878" cy="2812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07325" y="970900"/>
            <a:ext cx="14379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247475" y="1464425"/>
            <a:ext cx="14379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496525" y="1111025"/>
            <a:ext cx="11085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95900" y="4022925"/>
            <a:ext cx="1589400" cy="2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2300875" y="2565000"/>
            <a:ext cx="1244700" cy="32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017712"/>
            <a:ext cx="62198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1638675" y="1057850"/>
            <a:ext cx="25752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2060075" y="1859050"/>
            <a:ext cx="662100" cy="30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2060075" y="4234900"/>
            <a:ext cx="8694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Setup/Teardown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1017712"/>
            <a:ext cx="58864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550"/>
            <a:ext cx="5009024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75" y="1017727"/>
            <a:ext cx="492935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0" y="1156575"/>
            <a:ext cx="4696993" cy="38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800" y="1582425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IV: @Shared or static?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8" name="Shape 5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462" y="1376525"/>
            <a:ext cx="4747574" cy="3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5304" l="0" r="0" t="0"/>
          <a:stretch/>
        </p:blipFill>
        <p:spPr>
          <a:xfrm>
            <a:off x="0" y="0"/>
            <a:ext cx="9144000" cy="577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the problem?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0" l="9717" r="4364" t="0"/>
          <a:stretch/>
        </p:blipFill>
        <p:spPr>
          <a:xfrm>
            <a:off x="-620362" y="0"/>
            <a:ext cx="10384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>
            <p:ph type="title"/>
          </p:nvPr>
        </p:nvSpPr>
        <p:spPr>
          <a:xfrm>
            <a:off x="5728750" y="3567800"/>
            <a:ext cx="3103500" cy="110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test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212300"/>
            <a:ext cx="8690775" cy="271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Shape 521"/>
          <p:cNvCxnSpPr/>
          <p:nvPr/>
        </p:nvCxnSpPr>
        <p:spPr>
          <a:xfrm>
            <a:off x="3284050" y="2862725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2" name="Shape 522"/>
          <p:cNvCxnSpPr/>
          <p:nvPr/>
        </p:nvCxnSpPr>
        <p:spPr>
          <a:xfrm>
            <a:off x="761050" y="3657225"/>
            <a:ext cx="541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3" name="Shape 523"/>
          <p:cNvSpPr/>
          <p:nvPr/>
        </p:nvSpPr>
        <p:spPr>
          <a:xfrm>
            <a:off x="682200" y="3084500"/>
            <a:ext cx="662100" cy="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8" y="950141"/>
            <a:ext cx="6819900" cy="41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77"/>
            <a:ext cx="9144000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/>
          <p:nvPr/>
        </p:nvSpPr>
        <p:spPr>
          <a:xfrm>
            <a:off x="66850" y="1232475"/>
            <a:ext cx="582000" cy="24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311700" y="2836275"/>
            <a:ext cx="8764800" cy="85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22" y="1017722"/>
            <a:ext cx="6234964" cy="40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2" y="1017724"/>
            <a:ext cx="60698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890"/>
            <a:ext cx="9144000" cy="183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7" y="1124737"/>
            <a:ext cx="72485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131" y="0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V: Data driven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6" y="1017726"/>
            <a:ext cx="7409824" cy="2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16604" t="0"/>
          <a:stretch/>
        </p:blipFill>
        <p:spPr>
          <a:xfrm>
            <a:off x="-552525" y="0"/>
            <a:ext cx="10249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>
            <p:ph type="title"/>
          </p:nvPr>
        </p:nvSpPr>
        <p:spPr>
          <a:xfrm>
            <a:off x="6077925" y="3110175"/>
            <a:ext cx="23907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Exceptions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12" y="-57937"/>
            <a:ext cx="9216825" cy="5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4270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to test before going to production</a:t>
            </a: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414462"/>
            <a:ext cx="654367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Shape 583"/>
          <p:cNvCxnSpPr/>
          <p:nvPr/>
        </p:nvCxnSpPr>
        <p:spPr>
          <a:xfrm>
            <a:off x="2332850" y="1764375"/>
            <a:ext cx="4884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50" y="1017725"/>
            <a:ext cx="6946699" cy="37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Shape 590"/>
          <p:cNvCxnSpPr/>
          <p:nvPr/>
        </p:nvCxnSpPr>
        <p:spPr>
          <a:xfrm>
            <a:off x="1985050" y="4205725"/>
            <a:ext cx="59274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1" name="Shape 591"/>
          <p:cNvCxnSpPr/>
          <p:nvPr/>
        </p:nvCxnSpPr>
        <p:spPr>
          <a:xfrm>
            <a:off x="1985050" y="3421700"/>
            <a:ext cx="57336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25" y="1136437"/>
            <a:ext cx="6638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/>
          <p:nvPr/>
        </p:nvSpPr>
        <p:spPr>
          <a:xfrm>
            <a:off x="1916925" y="3826175"/>
            <a:ext cx="5547600" cy="7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04" name="Shape 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74137"/>
            <a:ext cx="6410325" cy="32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Shape 605"/>
          <p:cNvCxnSpPr/>
          <p:nvPr/>
        </p:nvCxnSpPr>
        <p:spPr>
          <a:xfrm>
            <a:off x="1964975" y="4152200"/>
            <a:ext cx="37137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7" y="1017724"/>
            <a:ext cx="6238924" cy="399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2" name="Shape 612"/>
          <p:cNvCxnSpPr/>
          <p:nvPr/>
        </p:nvCxnSpPr>
        <p:spPr>
          <a:xfrm>
            <a:off x="2500075" y="4319400"/>
            <a:ext cx="4730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504"/>
            <a:ext cx="9144001" cy="344129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/>
          <p:nvPr/>
        </p:nvSpPr>
        <p:spPr>
          <a:xfrm>
            <a:off x="465525" y="3986700"/>
            <a:ext cx="40158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97" y="1017727"/>
            <a:ext cx="5740794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/>
          <p:nvPr/>
        </p:nvSpPr>
        <p:spPr>
          <a:xfrm>
            <a:off x="2124300" y="3384725"/>
            <a:ext cx="4510800" cy="6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1701600" y="1062375"/>
            <a:ext cx="5802900" cy="6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" y="1827334"/>
            <a:ext cx="9143999" cy="1793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Shape 634"/>
          <p:cNvCxnSpPr/>
          <p:nvPr/>
        </p:nvCxnSpPr>
        <p:spPr>
          <a:xfrm>
            <a:off x="593800" y="2105500"/>
            <a:ext cx="84492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35" name="Shape 6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968" y="3421499"/>
            <a:ext cx="29928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VI: Exceptions</a:t>
            </a:r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62087"/>
            <a:ext cx="85153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/>
          <p:nvPr/>
        </p:nvSpPr>
        <p:spPr>
          <a:xfrm>
            <a:off x="753150" y="2883075"/>
            <a:ext cx="8142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>
            <p:ph type="title"/>
          </p:nvPr>
        </p:nvSpPr>
        <p:spPr>
          <a:xfrm>
            <a:off x="6177150" y="2279075"/>
            <a:ext cx="2266500" cy="1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Stubs,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1" y="0"/>
            <a:ext cx="7524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Firstly, to unit-test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1090225" y="4354250"/>
            <a:ext cx="23409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386375" y="916350"/>
            <a:ext cx="255600" cy="32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28525"/>
            <a:ext cx="3305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75" y="2052425"/>
            <a:ext cx="4953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3116337"/>
            <a:ext cx="5257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5190"/>
            <a:ext cx="9143999" cy="7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54350"/>
            <a:ext cx="66865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78250"/>
            <a:ext cx="71437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Shape 6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62" y="3033300"/>
            <a:ext cx="5324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" y="3757187"/>
            <a:ext cx="91154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40675"/>
            <a:ext cx="2828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8812"/>
            <a:ext cx="5429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 rotWithShape="1">
          <a:blip r:embed="rId5">
            <a:alphaModFix/>
          </a:blip>
          <a:srcRect b="0" l="0" r="59821" t="0"/>
          <a:stretch/>
        </p:blipFill>
        <p:spPr>
          <a:xfrm>
            <a:off x="-136975" y="2117925"/>
            <a:ext cx="36739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950" y="2862437"/>
            <a:ext cx="5607049" cy="139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" y="1291687"/>
            <a:ext cx="4676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1796525"/>
            <a:ext cx="5553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" y="2253725"/>
            <a:ext cx="6648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" y="2834700"/>
            <a:ext cx="9086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VII: Mocks, Stubs, Spies</a:t>
            </a:r>
          </a:p>
        </p:txBody>
      </p:sp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522837"/>
            <a:ext cx="6457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Shape 695"/>
          <p:cNvPicPr preferRelativeResize="0"/>
          <p:nvPr/>
        </p:nvPicPr>
        <p:blipFill rotWithShape="1">
          <a:blip r:embed="rId3">
            <a:alphaModFix/>
          </a:blip>
          <a:srcRect b="0" l="6817" r="430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 txBox="1"/>
          <p:nvPr>
            <p:ph type="title"/>
          </p:nvPr>
        </p:nvSpPr>
        <p:spPr>
          <a:xfrm>
            <a:off x="356725" y="4024100"/>
            <a:ext cx="4809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549662"/>
            <a:ext cx="8677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2434387"/>
            <a:ext cx="82296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1749300"/>
            <a:ext cx="58388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15" name="Shape 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661212"/>
            <a:ext cx="5857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1400175"/>
            <a:ext cx="60483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3">
              <a:alphaModFix/>
            </a:blip>
            <a:srcRect b="6706" l="0" r="0" t="6428"/>
            <a:stretch/>
          </p:blipFill>
          <p:spPr>
            <a:xfrm>
              <a:off x="1248750" y="0"/>
              <a:ext cx="78952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6706" l="0" r="86191" t="6428"/>
            <a:stretch/>
          </p:blipFill>
          <p:spPr>
            <a:xfrm>
              <a:off x="0" y="0"/>
              <a:ext cx="23343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what?</a:t>
            </a: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37" y="1017724"/>
            <a:ext cx="6143931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12"/>
            <a:ext cx="6248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39" name="Shape 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017712"/>
            <a:ext cx="61245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VIII: Time travel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17725"/>
            <a:ext cx="8096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Shape 750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-371906" y="0"/>
            <a:ext cx="98878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 txBox="1"/>
          <p:nvPr>
            <p:ph type="title"/>
          </p:nvPr>
        </p:nvSpPr>
        <p:spPr>
          <a:xfrm>
            <a:off x="2777600" y="3483800"/>
            <a:ext cx="2316000" cy="1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control</a:t>
            </a:r>
          </a:p>
        </p:txBody>
      </p:sp>
    </p:spTree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7" y="1666875"/>
            <a:ext cx="4086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63" name="Shape 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" y="1676400"/>
            <a:ext cx="8391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700212"/>
            <a:ext cx="89154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84975"/>
            <a:ext cx="533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7" y="1809750"/>
            <a:ext cx="5343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8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 rotWithShape="1">
            <a:blip r:embed="rId3">
              <a:alphaModFix/>
            </a:blip>
            <a:srcRect b="0" l="0" r="57859" t="0"/>
            <a:stretch/>
          </p:blipFill>
          <p:spPr>
            <a:xfrm>
              <a:off x="0" y="0"/>
              <a:ext cx="34680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JUnit?</a:t>
            </a:r>
          </a:p>
        </p:txBody>
      </p:sp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0612"/>
            <a:ext cx="9124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93" name="Shape 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048"/>
            <a:ext cx="9144000" cy="278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37" y="1757362"/>
            <a:ext cx="4276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IX: Test control</a:t>
            </a:r>
          </a:p>
        </p:txBody>
      </p:sp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" y="1160587"/>
            <a:ext cx="86963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>
            <p:ph type="title"/>
          </p:nvPr>
        </p:nvSpPr>
        <p:spPr>
          <a:xfrm>
            <a:off x="410975" y="4060000"/>
            <a:ext cx="82197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Episode X: Encore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89" y="0"/>
            <a:ext cx="5329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>
            <p:ph type="title"/>
          </p:nvPr>
        </p:nvSpPr>
        <p:spPr>
          <a:xfrm>
            <a:off x="311700" y="445025"/>
            <a:ext cx="8520600" cy="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one should use Spock?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Shape 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 txBox="1"/>
          <p:nvPr/>
        </p:nvSpPr>
        <p:spPr>
          <a:xfrm>
            <a:off x="311700" y="4006700"/>
            <a:ext cx="309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 syntax</a:t>
            </a:r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Shape 8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Shape 835"/>
          <p:cNvSpPr txBox="1"/>
          <p:nvPr>
            <p:ph type="title"/>
          </p:nvPr>
        </p:nvSpPr>
        <p:spPr>
          <a:xfrm>
            <a:off x="311700" y="37652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testing instead of testing struggling language</a:t>
            </a:r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Shape 840"/>
          <p:cNvPicPr preferRelativeResize="0"/>
          <p:nvPr/>
        </p:nvPicPr>
        <p:blipFill rotWithShape="1">
          <a:blip r:embed="rId3">
            <a:alphaModFix/>
          </a:blip>
          <a:srcRect b="4232" l="1236" r="1402" t="2326"/>
          <a:stretch/>
        </p:blipFill>
        <p:spPr>
          <a:xfrm>
            <a:off x="112550" y="967925"/>
            <a:ext cx="8902649" cy="33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>
            <p:ph type="title"/>
          </p:nvPr>
        </p:nvSpPr>
        <p:spPr>
          <a:xfrm>
            <a:off x="311700" y="445025"/>
            <a:ext cx="8520600" cy="11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test structure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